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Google Sans Medium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Enrique Díaz"/>
  <p:cmAuthor clrIdx="1" id="1" initials="" lastIdx="1" name="Gonzalo G. Peraza Mu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Nunito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Medium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oogle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ProximaNova-bold.fntdata"/><Relationship Id="rId36" Type="http://schemas.openxmlformats.org/officeDocument/2006/relationships/font" Target="fonts/ProximaNova-regular.fntdata"/><Relationship Id="rId39" Type="http://schemas.openxmlformats.org/officeDocument/2006/relationships/font" Target="fonts/ProximaNova-boldItalic.fntdata"/><Relationship Id="rId38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Medium-boldItalic.fntdata"/><Relationship Id="rId50" Type="http://schemas.openxmlformats.org/officeDocument/2006/relationships/font" Target="fonts/GoogleSans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05T17:42:04.861">
    <p:pos x="6000" y="0"/>
    <p:text>@k@devf.mx estudiar esta parte
_Assigned to Enrique Díaz_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0-05T17:51:00.056">
    <p:pos x="6000" y="0"/>
    <p:text>@k@devf.mx estudiar este contenido
_Assigned to Enrique Díaz_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10-05T17:55:22.245">
    <p:pos x="6000" y="0"/>
    <p:text>@k@devf.mx echarle un ojito también
_Assigned to Enrique Díaz_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10-05T19:45:07.595">
    <p:pos x="6000" y="0"/>
    <p:text>@k@devf.mx agregar el ejemplo
_Reassigned to Enrique Díaz_</p:text>
  </p:cm>
  <p:cm authorId="0" idx="5" dt="2021-10-05T19:28:11.415">
    <p:pos x="6000" y="0"/>
    <p:text>_Marked as done_</p:text>
  </p:cm>
  <p:cm authorId="1" idx="1" dt="2021-10-05T19:45:07.595">
    <p:pos x="6000" y="0"/>
    <p:text>_Re-opened_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4fcf285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4fcf285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4fcf285f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4fcf285f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4fcf285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4fcf285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4fcf285f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4fcf285f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4fcf285f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4fcf285f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</a:t>
            </a:r>
            <a:r>
              <a:rPr lang="en"/>
              <a:t>ocal response normalization (LRN): the most strongly activated neurons inhibit other neurons located at the same position in neighboring feature maps (such competitive activation has been observed in biological neurons).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encourages different feature maps to specialize, pushing them apart and forcing them to explore a wider range of features, ultimately improving generalization.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4fcf285f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4fcf285f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4fcf285f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4fcf285f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4fcf285f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4fcf285f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4fcf285f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4fcf285f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4fcf285f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4fcf285f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4fcf285f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4fcf285f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4fcf285f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4fcf285f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4fcf285f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4fcf285f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Depthwise Separabel Convolution Layers: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4fcf285f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4fcf285f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00b86f0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00b86f0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00b86f0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00b86f0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4db1627d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4db1627d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e8c4bddb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de8c4bddb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6025944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6025944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602594412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602594412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6025944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f6025944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de8c4bdd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de8c4bdd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e8c4bddb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de8c4bddb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de8c4bdd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de8c4bdd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de8c4bddb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de8c4bddb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s.google.com/codelabs/tensorflow-2-computervision#0" TargetMode="External"/><Relationship Id="rId4" Type="http://schemas.openxmlformats.org/officeDocument/2006/relationships/image" Target="../media/image32.png"/><Relationship Id="rId5" Type="http://schemas.openxmlformats.org/officeDocument/2006/relationships/hyperlink" Target="https://colab.research.google.com/github/tensorflow/tpu/blob/master/tools/colab/fashion_mnist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aperswithcode.com/sota/image-classification-on-imagenet" TargetMode="External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yann.lecun.com/exdb/publis/pdf/lecun-01a.pdf" TargetMode="External"/><Relationship Id="rId4" Type="http://schemas.openxmlformats.org/officeDocument/2006/relationships/image" Target="../media/image33.png"/><Relationship Id="rId5" Type="http://schemas.openxmlformats.org/officeDocument/2006/relationships/hyperlink" Target="http://yann.lecun.com/exdb/lenet/index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apers.nips.cc/paper/2012/hash/c399862d3b9d6b76c8436e924a68c45b-Abstract.html" TargetMode="External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v-foundation.org/openaccess/content_cvpr_2015/html/Szegedy_Going_Deeper_With_2015_CVPR_paper.html" TargetMode="External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cv-foundation.org/openaccess/content_cvpr_2015/html/Szegedy_Going_Deeper_With_2015_CVPR_paper.html" TargetMode="External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512.03385" TargetMode="External"/><Relationship Id="rId6" Type="http://schemas.openxmlformats.org/officeDocument/2006/relationships/image" Target="../media/image42.png"/><Relationship Id="rId7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512.03385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512.0338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Relationship Id="rId4" Type="http://schemas.openxmlformats.org/officeDocument/2006/relationships/hyperlink" Target="https://arxiv.org/abs/1610.02357" TargetMode="External"/><Relationship Id="rId5" Type="http://schemas.openxmlformats.org/officeDocument/2006/relationships/hyperlink" Target="https://arxiv.org/abs/1610.02357" TargetMode="External"/><Relationship Id="rId6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3.xml"/><Relationship Id="rId4" Type="http://schemas.openxmlformats.org/officeDocument/2006/relationships/hyperlink" Target="https://arxiv.org/abs/1709.01507" TargetMode="External"/><Relationship Id="rId5" Type="http://schemas.openxmlformats.org/officeDocument/2006/relationships/hyperlink" Target="https://arxiv.org/abs/1709.01507" TargetMode="External"/><Relationship Id="rId6" Type="http://schemas.openxmlformats.org/officeDocument/2006/relationships/image" Target="../media/image47.png"/><Relationship Id="rId7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abs/1709.01507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4.xml"/><Relationship Id="rId4" Type="http://schemas.openxmlformats.org/officeDocument/2006/relationships/image" Target="../media/image55.png"/><Relationship Id="rId5" Type="http://schemas.openxmlformats.org/officeDocument/2006/relationships/hyperlink" Target="https://colab.research.google.com/drive/1xbPrA1cMgRVfy74Ibot_WkJSTyBjFYBy" TargetMode="External"/><Relationship Id="rId6" Type="http://schemas.openxmlformats.org/officeDocument/2006/relationships/image" Target="../media/image49.png"/><Relationship Id="rId7" Type="http://schemas.openxmlformats.org/officeDocument/2006/relationships/image" Target="../media/image21.png"/><Relationship Id="rId8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Relationship Id="rId4" Type="http://schemas.openxmlformats.org/officeDocument/2006/relationships/image" Target="../media/image51.png"/><Relationship Id="rId5" Type="http://schemas.openxmlformats.org/officeDocument/2006/relationships/image" Target="../media/image21.png"/><Relationship Id="rId6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hyperlink" Target="https://www.kaggle.com/learn/computer-vision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21.png"/><Relationship Id="rId7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fFmZ1GE1JnCPgwhurwRMh5i2XlfjHpar/view?usp=sharing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vT1JzLTH4G4" TargetMode="External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56.png"/><Relationship Id="rId5" Type="http://schemas.openxmlformats.org/officeDocument/2006/relationships/hyperlink" Target="https://www.deeplearningbook.org/contents/convnets.html" TargetMode="External"/><Relationship Id="rId6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Arquitectura típica de una CNN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229" name="Google Shape;2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2450"/>
            <a:ext cx="8839203" cy="22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9"/>
          <p:cNvSpPr txBox="1"/>
          <p:nvPr/>
        </p:nvSpPr>
        <p:spPr>
          <a:xfrm>
            <a:off x="243850" y="3345175"/>
            <a:ext cx="87477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Tip: Usa kernel pequeños (2 conv layers de 3x3 es mejor que 1 de 5x5)</a:t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     Duplica el número de filtros después de cada Pooling para</a:t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     capturar patrones más complejos.</a:t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CNN para clasificación </a:t>
            </a:r>
            <a:r>
              <a:rPr lang="en" u="sng">
                <a:solidFill>
                  <a:schemeClr val="hlink"/>
                </a:solidFill>
                <a:hlinkClick r:id="rId3"/>
              </a:rPr>
              <a:t>(Fashion MNIST)</a:t>
            </a:r>
            <a:endParaRPr/>
          </a:p>
        </p:txBody>
      </p:sp>
      <p:pic>
        <p:nvPicPr>
          <p:cNvPr id="236" name="Google Shape;2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933850"/>
            <a:ext cx="6143234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0"/>
          <p:cNvSpPr txBox="1"/>
          <p:nvPr/>
        </p:nvSpPr>
        <p:spPr>
          <a:xfrm>
            <a:off x="6858000" y="1564050"/>
            <a:ext cx="19743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Revisa otro ejemplo desde Tensorflow Hub.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 esta arquitectura logramos un 92% de precisión.</a:t>
            </a:r>
            <a:endParaRPr b="1" sz="15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ImageNet Top-5 accuracy in time.</a:t>
            </a:r>
            <a:endParaRPr/>
          </a:p>
        </p:txBody>
      </p:sp>
      <p:sp>
        <p:nvSpPr>
          <p:cNvPr id="243" name="Google Shape;243;p5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0422"/>
            <a:ext cx="9144002" cy="276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1"/>
          <p:cNvSpPr txBox="1"/>
          <p:nvPr/>
        </p:nvSpPr>
        <p:spPr>
          <a:xfrm>
            <a:off x="441950" y="4724400"/>
            <a:ext cx="85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Source: https://paperswithcode.com/sota/image-classification-on-imagenet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2"/>
          <p:cNvSpPr txBox="1"/>
          <p:nvPr>
            <p:ph type="title"/>
          </p:nvPr>
        </p:nvSpPr>
        <p:spPr>
          <a:xfrm>
            <a:off x="311700" y="315925"/>
            <a:ext cx="8520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LeNet-5 (LeCun et al., 1998) for MNIST classification</a:t>
            </a:r>
            <a:endParaRPr/>
          </a:p>
        </p:txBody>
      </p:sp>
      <p:sp>
        <p:nvSpPr>
          <p:cNvPr id="251" name="Google Shape;251;p52"/>
          <p:cNvSpPr txBox="1"/>
          <p:nvPr>
            <p:ph idx="1" type="body"/>
          </p:nvPr>
        </p:nvSpPr>
        <p:spPr>
          <a:xfrm>
            <a:off x="5775950" y="4000525"/>
            <a:ext cx="2942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Zero padded input 28x28-&gt;32x32</a:t>
            </a:r>
            <a:endParaRPr sz="1300"/>
          </a:p>
        </p:txBody>
      </p:sp>
      <p:pic>
        <p:nvPicPr>
          <p:cNvPr id="252" name="Google Shape;2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8125"/>
            <a:ext cx="5585449" cy="337363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2"/>
          <p:cNvSpPr txBox="1"/>
          <p:nvPr/>
        </p:nvSpPr>
        <p:spPr>
          <a:xfrm>
            <a:off x="213350" y="469392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Source: Hands-on Machine Learning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52"/>
          <p:cNvSpPr txBox="1"/>
          <p:nvPr>
            <p:ph idx="1" type="body"/>
          </p:nvPr>
        </p:nvSpPr>
        <p:spPr>
          <a:xfrm>
            <a:off x="5852150" y="3314725"/>
            <a:ext cx="2942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Pooling Layers add a multiplicative and bias parameters.</a:t>
            </a:r>
            <a:endParaRPr sz="1300"/>
          </a:p>
        </p:txBody>
      </p:sp>
      <p:sp>
        <p:nvSpPr>
          <p:cNvPr id="255" name="Google Shape;255;p52"/>
          <p:cNvSpPr txBox="1"/>
          <p:nvPr>
            <p:ph idx="1" type="body"/>
          </p:nvPr>
        </p:nvSpPr>
        <p:spPr>
          <a:xfrm>
            <a:off x="5852150" y="2857525"/>
            <a:ext cx="2942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C3 neurons are connected to a few maps from S2, not all.</a:t>
            </a:r>
            <a:endParaRPr sz="1300"/>
          </a:p>
        </p:txBody>
      </p:sp>
      <p:sp>
        <p:nvSpPr>
          <p:cNvPr id="256" name="Google Shape;256;p52"/>
          <p:cNvSpPr txBox="1"/>
          <p:nvPr>
            <p:ph idx="1" type="body"/>
          </p:nvPr>
        </p:nvSpPr>
        <p:spPr>
          <a:xfrm>
            <a:off x="5775950" y="1714525"/>
            <a:ext cx="2942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Output uses Squared Euclidian instead of the now standard softmax</a:t>
            </a:r>
            <a:endParaRPr sz="1300"/>
          </a:p>
        </p:txBody>
      </p:sp>
      <p:sp>
        <p:nvSpPr>
          <p:cNvPr id="257" name="Google Shape;257;p52"/>
          <p:cNvSpPr txBox="1"/>
          <p:nvPr/>
        </p:nvSpPr>
        <p:spPr>
          <a:xfrm>
            <a:off x="3825250" y="4564400"/>
            <a:ext cx="52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Visualization: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http://yann.lecun.com/exdb/lenet/index.html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AlexNet (Krizhevsky et al., 2012)</a:t>
            </a:r>
            <a:endParaRPr/>
          </a:p>
        </p:txBody>
      </p:sp>
      <p:sp>
        <p:nvSpPr>
          <p:cNvPr id="263" name="Google Shape;263;p53"/>
          <p:cNvSpPr txBox="1"/>
          <p:nvPr>
            <p:ph idx="1" type="body"/>
          </p:nvPr>
        </p:nvSpPr>
        <p:spPr>
          <a:xfrm>
            <a:off x="5532000" y="562300"/>
            <a:ext cx="3300300" cy="10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Ganador de Imagenet 2012 con error de 17% contra 26% del segundo lugar!</a:t>
            </a:r>
            <a:endParaRPr/>
          </a:p>
        </p:txBody>
      </p:sp>
      <p:pic>
        <p:nvPicPr>
          <p:cNvPr id="264" name="Google Shape;2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918625"/>
            <a:ext cx="4951635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3"/>
          <p:cNvSpPr txBox="1"/>
          <p:nvPr>
            <p:ph idx="1" type="body"/>
          </p:nvPr>
        </p:nvSpPr>
        <p:spPr>
          <a:xfrm>
            <a:off x="5547350" y="2400325"/>
            <a:ext cx="29421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Primera en usar stacks de Conv layers.</a:t>
            </a:r>
            <a:endParaRPr sz="1300"/>
          </a:p>
        </p:txBody>
      </p:sp>
      <p:sp>
        <p:nvSpPr>
          <p:cNvPr id="266" name="Google Shape;266;p53"/>
          <p:cNvSpPr txBox="1"/>
          <p:nvPr>
            <p:ph idx="1" type="body"/>
          </p:nvPr>
        </p:nvSpPr>
        <p:spPr>
          <a:xfrm>
            <a:off x="5547350" y="4221525"/>
            <a:ext cx="2942100" cy="2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augmentation en inputs.</a:t>
            </a:r>
            <a:endParaRPr sz="1300"/>
          </a:p>
        </p:txBody>
      </p:sp>
      <p:sp>
        <p:nvSpPr>
          <p:cNvPr id="267" name="Google Shape;267;p53"/>
          <p:cNvSpPr txBox="1"/>
          <p:nvPr>
            <p:ph idx="1" type="body"/>
          </p:nvPr>
        </p:nvSpPr>
        <p:spPr>
          <a:xfrm>
            <a:off x="5532000" y="1714550"/>
            <a:ext cx="29421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Dropout al 50% en el output de F9 y F10.</a:t>
            </a:r>
            <a:endParaRPr sz="1300"/>
          </a:p>
        </p:txBody>
      </p:sp>
      <p:sp>
        <p:nvSpPr>
          <p:cNvPr id="268" name="Google Shape;268;p53"/>
          <p:cNvSpPr txBox="1"/>
          <p:nvPr>
            <p:ph idx="1" type="body"/>
          </p:nvPr>
        </p:nvSpPr>
        <p:spPr>
          <a:xfrm>
            <a:off x="5623550" y="3383325"/>
            <a:ext cx="2942100" cy="2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Capas C1 y C3 implementan Local Response Normalization a su salida.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274" name="Google Shape;274;p54"/>
          <p:cNvSpPr txBox="1"/>
          <p:nvPr>
            <p:ph idx="1" type="body"/>
          </p:nvPr>
        </p:nvSpPr>
        <p:spPr>
          <a:xfrm>
            <a:off x="311700" y="8566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¿Más datos gratis? Aplica transformaciones básicas a las imagenes para incrementar el tamaño del training set. (Shift, Rotate, Resize, Flip, Contrast,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Previene el overfitting y enseña a la red a tolerar variaciones incurridas por las transformaciones.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2116250"/>
            <a:ext cx="5288277" cy="291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response normalization (LRN)</a:t>
            </a:r>
            <a:endParaRPr/>
          </a:p>
        </p:txBody>
      </p:sp>
      <p:sp>
        <p:nvSpPr>
          <p:cNvPr id="281" name="Google Shape;281;p55"/>
          <p:cNvSpPr txBox="1"/>
          <p:nvPr>
            <p:ph idx="1" type="body"/>
          </p:nvPr>
        </p:nvSpPr>
        <p:spPr>
          <a:xfrm>
            <a:off x="311700" y="844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as neuronas más </a:t>
            </a:r>
            <a:r>
              <a:rPr lang="en"/>
              <a:t>activas</a:t>
            </a:r>
            <a:r>
              <a:rPr lang="en"/>
              <a:t> inhiben otras neuronas ubicadas en la misma posición en  feature maps vecinos. Esto fomenta la especialización los feature maps.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 es la salida normalizada de la neurona ubicada en el f-mapa 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es la activación de la neurona después de ReLU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lang="en"/>
              <a:t> (bias), α, β, and r (depth radius) are hyperparameters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AlexNet, r = 2, α = 0.00002, β = 0.75, k = 1.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En TF:  tf.nn.local_response_normalization() function</a:t>
            </a:r>
            <a:endParaRPr/>
          </a:p>
        </p:txBody>
      </p:sp>
      <p:pic>
        <p:nvPicPr>
          <p:cNvPr id="282" name="Google Shape;2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193" y="1586343"/>
            <a:ext cx="4223601" cy="9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GoogLeNet (Szegedy et al., Google Research, 2014)</a:t>
            </a:r>
            <a:endParaRPr/>
          </a:p>
        </p:txBody>
      </p:sp>
      <p:sp>
        <p:nvSpPr>
          <p:cNvPr id="288" name="Google Shape;288;p56"/>
          <p:cNvSpPr txBox="1"/>
          <p:nvPr>
            <p:ph idx="1" type="body"/>
          </p:nvPr>
        </p:nvSpPr>
        <p:spPr>
          <a:xfrm>
            <a:off x="311700" y="844225"/>
            <a:ext cx="85206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Primera en obtener un error rate &lt; 7%.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Utiliza </a:t>
            </a:r>
            <a:r>
              <a:rPr b="1" lang="en"/>
              <a:t>Inception Modules</a:t>
            </a:r>
            <a:r>
              <a:rPr lang="en"/>
              <a:t> como componentes. 10 veces menos parámetros que AlexNet.</a:t>
            </a:r>
            <a:endParaRPr/>
          </a:p>
        </p:txBody>
      </p:sp>
      <p:pic>
        <p:nvPicPr>
          <p:cNvPr id="289" name="Google Shape;2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74" y="2059825"/>
            <a:ext cx="4786875" cy="29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6"/>
          <p:cNvSpPr txBox="1"/>
          <p:nvPr/>
        </p:nvSpPr>
        <p:spPr>
          <a:xfrm>
            <a:off x="487675" y="3787125"/>
            <a:ext cx="594300" cy="153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Kernel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1" name="Google Shape;291;p56"/>
          <p:cNvCxnSpPr>
            <a:stCxn id="290" idx="0"/>
          </p:cNvCxnSpPr>
          <p:nvPr/>
        </p:nvCxnSpPr>
        <p:spPr>
          <a:xfrm flipH="1" rot="10800000">
            <a:off x="784825" y="3558525"/>
            <a:ext cx="228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56"/>
          <p:cNvSpPr txBox="1"/>
          <p:nvPr/>
        </p:nvSpPr>
        <p:spPr>
          <a:xfrm>
            <a:off x="640075" y="2796525"/>
            <a:ext cx="594300" cy="153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Stride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3" name="Google Shape;293;p56"/>
          <p:cNvCxnSpPr>
            <a:stCxn id="292" idx="2"/>
          </p:cNvCxnSpPr>
          <p:nvPr/>
        </p:nvCxnSpPr>
        <p:spPr>
          <a:xfrm>
            <a:off x="937225" y="2950425"/>
            <a:ext cx="175200" cy="44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56"/>
          <p:cNvSpPr txBox="1"/>
          <p:nvPr/>
        </p:nvSpPr>
        <p:spPr>
          <a:xfrm>
            <a:off x="1234375" y="3633225"/>
            <a:ext cx="693300" cy="153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Padding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5" name="Google Shape;295;p56"/>
          <p:cNvCxnSpPr>
            <a:stCxn id="294" idx="0"/>
          </p:cNvCxnSpPr>
          <p:nvPr/>
        </p:nvCxnSpPr>
        <p:spPr>
          <a:xfrm rot="10800000">
            <a:off x="1364125" y="3474825"/>
            <a:ext cx="2169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56"/>
          <p:cNvSpPr txBox="1"/>
          <p:nvPr/>
        </p:nvSpPr>
        <p:spPr>
          <a:xfrm>
            <a:off x="5425450" y="2019300"/>
            <a:ext cx="348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1x1 kernels reducen la dimensionalidad (feature maps &lt; input channels)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Inception Modules permiten capturar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características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 diferentes escalas con pocos parámetros.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GoogLeNet (Szegedy et al., Google Research, 2014)</a:t>
            </a:r>
            <a:endParaRPr/>
          </a:p>
        </p:txBody>
      </p:sp>
      <p:pic>
        <p:nvPicPr>
          <p:cNvPr id="302" name="Google Shape;30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9625"/>
            <a:ext cx="4787400" cy="42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/>
        </p:nvSpPr>
        <p:spPr>
          <a:xfrm>
            <a:off x="38125" y="960150"/>
            <a:ext cx="861000" cy="3078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Feature maps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4" name="Google Shape;304;p57"/>
          <p:cNvCxnSpPr>
            <a:stCxn id="303" idx="2"/>
          </p:cNvCxnSpPr>
          <p:nvPr/>
        </p:nvCxnSpPr>
        <p:spPr>
          <a:xfrm>
            <a:off x="468625" y="1267950"/>
            <a:ext cx="648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57"/>
          <p:cNvSpPr txBox="1"/>
          <p:nvPr/>
        </p:nvSpPr>
        <p:spPr>
          <a:xfrm>
            <a:off x="1447825" y="4632975"/>
            <a:ext cx="975300" cy="153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Large kernel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6" name="Google Shape;306;p57"/>
          <p:cNvCxnSpPr/>
          <p:nvPr/>
        </p:nvCxnSpPr>
        <p:spPr>
          <a:xfrm rot="10800000">
            <a:off x="922150" y="4267150"/>
            <a:ext cx="693300" cy="4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57"/>
          <p:cNvSpPr txBox="1"/>
          <p:nvPr/>
        </p:nvSpPr>
        <p:spPr>
          <a:xfrm>
            <a:off x="-45700" y="4747300"/>
            <a:ext cx="861000" cy="3078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Input/16 reduction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8" name="Google Shape;308;p57"/>
          <p:cNvCxnSpPr>
            <a:stCxn id="307" idx="0"/>
          </p:cNvCxnSpPr>
          <p:nvPr/>
        </p:nvCxnSpPr>
        <p:spPr>
          <a:xfrm flipH="1" rot="10800000">
            <a:off x="384800" y="3863200"/>
            <a:ext cx="689700" cy="8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57"/>
          <p:cNvCxnSpPr>
            <a:stCxn id="307" idx="0"/>
          </p:cNvCxnSpPr>
          <p:nvPr/>
        </p:nvCxnSpPr>
        <p:spPr>
          <a:xfrm flipH="1" rot="10800000">
            <a:off x="384800" y="4252000"/>
            <a:ext cx="712500" cy="4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5052100" y="2255550"/>
            <a:ext cx="1104900" cy="3078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Reduces dim for classification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1" name="Google Shape;311;p57"/>
          <p:cNvCxnSpPr>
            <a:stCxn id="310" idx="1"/>
          </p:cNvCxnSpPr>
          <p:nvPr/>
        </p:nvCxnSpPr>
        <p:spPr>
          <a:xfrm flipH="1">
            <a:off x="4816000" y="2409450"/>
            <a:ext cx="236100" cy="1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57"/>
          <p:cNvSpPr txBox="1"/>
          <p:nvPr/>
        </p:nvSpPr>
        <p:spPr>
          <a:xfrm>
            <a:off x="5052100" y="1264950"/>
            <a:ext cx="1104900" cy="1539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1000 classes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3" name="Google Shape;313;p57"/>
          <p:cNvCxnSpPr>
            <a:stCxn id="312" idx="1"/>
          </p:cNvCxnSpPr>
          <p:nvPr/>
        </p:nvCxnSpPr>
        <p:spPr>
          <a:xfrm flipH="1">
            <a:off x="4800700" y="1341900"/>
            <a:ext cx="251400" cy="1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ResNet</a:t>
            </a:r>
            <a:r>
              <a:rPr lang="en" u="sng">
                <a:solidFill>
                  <a:schemeClr val="hlink"/>
                </a:solidFill>
                <a:hlinkClick r:id="rId5"/>
              </a:rPr>
              <a:t> (Kaiming He et al., 2015)</a:t>
            </a:r>
            <a:endParaRPr/>
          </a:p>
        </p:txBody>
      </p:sp>
      <p:sp>
        <p:nvSpPr>
          <p:cNvPr id="319" name="Google Shape;319;p58"/>
          <p:cNvSpPr txBox="1"/>
          <p:nvPr>
            <p:ph idx="1" type="body"/>
          </p:nvPr>
        </p:nvSpPr>
        <p:spPr>
          <a:xfrm>
            <a:off x="311700" y="844225"/>
            <a:ext cx="85206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3.6% error rate para la variante de 152 capas.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¿Cómo entrenar algo tan profundo?: Skip Connections.</a:t>
            </a:r>
            <a:endParaRPr/>
          </a:p>
        </p:txBody>
      </p:sp>
      <p:sp>
        <p:nvSpPr>
          <p:cNvPr id="320" name="Google Shape;320;p58"/>
          <p:cNvSpPr txBox="1"/>
          <p:nvPr/>
        </p:nvSpPr>
        <p:spPr>
          <a:xfrm>
            <a:off x="5189225" y="1744975"/>
            <a:ext cx="348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 residual learning el entrenamiento se acelera y el aprendizaje se distribuye entre todas las capas sin bloqueos.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1" name="Google Shape;32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75" y="1981225"/>
            <a:ext cx="4825120" cy="266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58"/>
          <p:cNvCxnSpPr>
            <a:stCxn id="320" idx="1"/>
          </p:cNvCxnSpPr>
          <p:nvPr/>
        </p:nvCxnSpPr>
        <p:spPr>
          <a:xfrm flipH="1">
            <a:off x="4465325" y="2160625"/>
            <a:ext cx="723900" cy="12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3" name="Google Shape;323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9225" y="2576275"/>
            <a:ext cx="3929908" cy="2567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270450" y="1127250"/>
            <a:ext cx="44187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Redes Neuronales Convolucionales Pt 2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07750"/>
            <a:ext cx="7205711" cy="433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9"/>
          <p:cNvSpPr txBox="1"/>
          <p:nvPr/>
        </p:nvSpPr>
        <p:spPr>
          <a:xfrm>
            <a:off x="5280650" y="1005850"/>
            <a:ext cx="28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 Pooling!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ResNet (Kaiming He et al., 2015)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9125"/>
            <a:ext cx="8839199" cy="365180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ResNet (Kaiming He et al., 2015)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1"/>
          <p:cNvSpPr txBox="1"/>
          <p:nvPr>
            <p:ph type="title"/>
          </p:nvPr>
        </p:nvSpPr>
        <p:spPr>
          <a:xfrm>
            <a:off x="311700" y="315925"/>
            <a:ext cx="85206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Xception</a:t>
            </a:r>
            <a:r>
              <a:rPr lang="en" u="sng">
                <a:solidFill>
                  <a:schemeClr val="hlink"/>
                </a:solidFill>
                <a:hlinkClick r:id="rId5"/>
              </a:rPr>
              <a:t> (Chollet, 2016)</a:t>
            </a:r>
            <a:endParaRPr/>
          </a:p>
        </p:txBody>
      </p:sp>
      <p:sp>
        <p:nvSpPr>
          <p:cNvPr id="342" name="Google Shape;342;p61"/>
          <p:cNvSpPr txBox="1"/>
          <p:nvPr/>
        </p:nvSpPr>
        <p:spPr>
          <a:xfrm>
            <a:off x="342900" y="102107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Combina las ideas de GoogLeNet y ResNet, pero cambia Inception por Depthwise Separabel Convolution Layers bajo la suposición de que los patrones espaciales y entre canales son separables.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3" name="Google Shape;34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9725"/>
            <a:ext cx="5394500" cy="34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1"/>
          <p:cNvSpPr txBox="1"/>
          <p:nvPr/>
        </p:nvSpPr>
        <p:spPr>
          <a:xfrm>
            <a:off x="5941225" y="2285950"/>
            <a:ext cx="2796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Como las DSCL sólo emiten un feature map por input channel, no es recomendable usarlas después de capas con pocos canales (por ejemplo, en el input).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type="title"/>
          </p:nvPr>
        </p:nvSpPr>
        <p:spPr>
          <a:xfrm>
            <a:off x="311700" y="315925"/>
            <a:ext cx="85206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SENet (Squeeze and Excitation)</a:t>
            </a:r>
            <a:r>
              <a:rPr lang="en" u="sng">
                <a:solidFill>
                  <a:schemeClr val="hlink"/>
                </a:solidFill>
                <a:hlinkClick r:id="rId5"/>
              </a:rPr>
              <a:t> (Jie Hu et al., 2017)</a:t>
            </a:r>
            <a:endParaRPr/>
          </a:p>
        </p:txBody>
      </p:sp>
      <p:sp>
        <p:nvSpPr>
          <p:cNvPr id="350" name="Google Shape;350;p62"/>
          <p:cNvSpPr txBox="1"/>
          <p:nvPr/>
        </p:nvSpPr>
        <p:spPr>
          <a:xfrm>
            <a:off x="311700" y="83057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Error del 2.25%. Expande las arquitecturas Inception y ResNet usando SE blocks a cada unidad de la arquitectura original.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150" y="1352700"/>
            <a:ext cx="4328174" cy="27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2"/>
          <p:cNvSpPr txBox="1"/>
          <p:nvPr/>
        </p:nvSpPr>
        <p:spPr>
          <a:xfrm>
            <a:off x="5486400" y="1310650"/>
            <a:ext cx="354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 trabaja sobre la dimensión de profundidad para recalibrar los feature maps basandose en features que suelen activarse en conjunto.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6625" y="3133400"/>
            <a:ext cx="5197375" cy="19584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/>
          <p:nvPr>
            <p:ph type="title"/>
          </p:nvPr>
        </p:nvSpPr>
        <p:spPr>
          <a:xfrm>
            <a:off x="311700" y="315925"/>
            <a:ext cx="85206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SENet (Squeeze and Excitation) (Jie Hu et al., 2017)</a:t>
            </a:r>
            <a:endParaRPr/>
          </a:p>
        </p:txBody>
      </p:sp>
      <p:pic>
        <p:nvPicPr>
          <p:cNvPr id="359" name="Google Shape;3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74325"/>
            <a:ext cx="5175402" cy="39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3"/>
          <p:cNvSpPr txBox="1"/>
          <p:nvPr/>
        </p:nvSpPr>
        <p:spPr>
          <a:xfrm>
            <a:off x="5357700" y="1753225"/>
            <a:ext cx="347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“squeeze” ocurre en la dense layer, con mucho menos neurones que feature maps en el output del pooling obligando al bloque a aprender un representación de la respuesta combinada de las características.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p63"/>
          <p:cNvSpPr txBox="1"/>
          <p:nvPr/>
        </p:nvSpPr>
        <p:spPr>
          <a:xfrm>
            <a:off x="5327800" y="921925"/>
            <a:ext cx="303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 última capa emite un vector de calibración (0-1) que apaga las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características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irrelevantes.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6625" y="3209600"/>
            <a:ext cx="5197375" cy="195841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4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4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examples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Implementing ResNet and transfer learning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70" name="Google Shape;37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77" name="Google Shape;3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5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65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0" name="Google Shape;38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6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6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Kaggle Computer Vision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Challenges 4-6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90" name="Google Shape;39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7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9" name="Google Shape;39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/>
        </p:nvSpPr>
        <p:spPr>
          <a:xfrm>
            <a:off x="4270450" y="1127250"/>
            <a:ext cx="44187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Redes Neuronales Convolucionales Pt 2</a:t>
            </a:r>
            <a:endParaRPr b="1"/>
          </a:p>
        </p:txBody>
      </p:sp>
      <p:pic>
        <p:nvPicPr>
          <p:cNvPr id="405" name="Google Shape;4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sp>
        <p:nvSpPr>
          <p:cNvPr id="182" name="Google Shape;182;p43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Iniciamos la clase con la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lectura a la presentación de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 Neuronales Convolucionales pt II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veremos el detalle fino de las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arquitecturas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 neuronales convolucionales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más populares para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visión por computadora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iremos a una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poner en práctica los conceptos estudiados durante la clase pasada y esta en el espíritu de fortalecer nuestra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capacidad de resolución de problemas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haremos uno o varios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en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colaboración usando 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Breakout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rooms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volver y hacer un repaso de sesión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hoy.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4"/>
          <p:cNvSpPr txBox="1"/>
          <p:nvPr/>
        </p:nvSpPr>
        <p:spPr>
          <a:xfrm>
            <a:off x="377250" y="958950"/>
            <a:ext cx="83895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Saludos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6:35 - 6:40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6:40 - 7:10 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Redes Neuronales Convolucionales pt II.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7:10 - 8:00 Crowd-coding: 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Implementando Resnet-34 con Keras.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8:00 - 8:15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8:15 - 9:20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Computer Vision @ Kaggle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9:20 - 9:30 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Dudas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conclusiones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agradecimientos.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7475" y="813325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/>
          </a:p>
        </p:txBody>
      </p:sp>
      <p:pic>
        <p:nvPicPr>
          <p:cNvPr id="197" name="Google Shape;1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Artificial Intelligence, a Modern Approach 4th ed.</a:t>
            </a:r>
            <a:endParaRPr sz="2500"/>
          </a:p>
        </p:txBody>
      </p:sp>
      <p:pic>
        <p:nvPicPr>
          <p:cNvPr id="204" name="Google Shape;2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6"/>
          <p:cNvSpPr txBox="1"/>
          <p:nvPr/>
        </p:nvSpPr>
        <p:spPr>
          <a:xfrm>
            <a:off x="4755600" y="2302800"/>
            <a:ext cx="36765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21: Deep Learning.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825" y="779875"/>
            <a:ext cx="3243988" cy="41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7"/>
          <p:cNvSpPr txBox="1"/>
          <p:nvPr/>
        </p:nvSpPr>
        <p:spPr>
          <a:xfrm>
            <a:off x="281125" y="1959000"/>
            <a:ext cx="34992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Click acá: Video en Youtube @ Stanford Online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47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CS231n 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Convolutional Neural Networks for Visual Recognition</a:t>
            </a:r>
            <a:endParaRPr b="1" sz="3000">
              <a:solidFill>
                <a:srgbClr val="2E2D29"/>
              </a:solidFill>
              <a:highlight>
                <a:srgbClr val="F4F4F4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325" y="1197825"/>
            <a:ext cx="4884350" cy="274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Deep Learning book</a:t>
            </a:r>
            <a:endParaRPr sz="2700"/>
          </a:p>
        </p:txBody>
      </p:sp>
      <p:pic>
        <p:nvPicPr>
          <p:cNvPr id="220" name="Google Shape;2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0" y="1218200"/>
            <a:ext cx="2846782" cy="37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8"/>
          <p:cNvSpPr txBox="1"/>
          <p:nvPr/>
        </p:nvSpPr>
        <p:spPr>
          <a:xfrm>
            <a:off x="4755600" y="2302800"/>
            <a:ext cx="3676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Capítulo 9: Convolutional Networks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350" y="1218200"/>
            <a:ext cx="2846775" cy="374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